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63" r:id="rId5"/>
    <p:sldId id="264" r:id="rId6"/>
    <p:sldId id="269" r:id="rId7"/>
    <p:sldId id="27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4E9"/>
    <a:srgbClr val="FF8B8B"/>
    <a:srgbClr val="ED41DD"/>
    <a:srgbClr val="DF4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930" autoAdjust="0"/>
  </p:normalViewPr>
  <p:slideViewPr>
    <p:cSldViewPr snapToGrid="0">
      <p:cViewPr varScale="1">
        <p:scale>
          <a:sx n="46" d="100"/>
          <a:sy n="46" d="100"/>
        </p:scale>
        <p:origin x="1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7358-673D-409F-9508-3FFC21FB01D1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68AC-624A-4765-9CD7-9A2AB64056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00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24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59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1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88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22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68AC-624A-4765-9CD7-9A2AB64056F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06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A4C5-CE01-4435-8DFA-99889B83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E6AF7-C407-4F30-8D36-46A2F1CF6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E187-3222-44BE-AF1A-E5CEAED5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8308-B189-4A8E-ABD7-DF45F892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FBE38-9931-49A2-A31C-EFFF16D8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02B0-D0E1-4F86-A5F3-39C41748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2CC9D-ABD9-4389-8227-AC80CEB8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CF9C4-3113-4B3F-9CF0-BF21989C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9237-964D-4CE2-8FAC-43D01801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8895-1386-4078-AC61-C3853369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56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C53EF-E54A-462B-83B1-537A68763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C61DB-B061-4B11-92EC-92A25B8D6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6CAEE-B73F-4CB6-AD98-E23E0D75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D949F-B5F5-4121-931A-21C92519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A3CB-A5F6-4B1D-A257-1133ECB0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7521-82DE-46A4-8952-9CE2712D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8352-31DB-4565-9E8F-A6136C5D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019F1-19C7-42AF-AA57-1310CA5B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976F-1022-45DE-8679-19DD6B5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949C-4B99-4684-BB29-23700A7D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2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1578-01F7-4984-A295-9A204D77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4F1B5-A0E7-4F1B-B976-360EC0FD2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80762-1588-4BA9-9B76-986E9948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6051-296F-4117-A369-95806567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39F4-B67D-422A-8730-EC680A57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1359-B6C7-45AA-8759-668C61C0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22F0-20AA-40DF-AFE1-930356F36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B03AF-25FB-462B-A147-FAAB3AB94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D448-706B-4539-9EA4-E6FB5BCF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854C9-4972-4AB1-AFD3-36C7BD0C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12A76-07E9-4F41-A18B-E5F0CF9E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85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F565-C3B5-4E3B-AFD0-8A0BBE71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61888-B19F-4911-89F4-BC73DC4B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8F8A7-13C8-48AF-8D8A-780F163F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87BF0-EF7E-46DA-B6A3-37F26AB2D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2AAF4-F081-4BE3-B3A9-5263986C5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A147F-5567-4B81-981D-2620413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9702B-530D-4D37-9013-66210B7A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9A805-A59A-467B-97F7-37B8F852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3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1FA9-8D39-486C-999B-E0267096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48C0-17ED-400D-9838-851E12E4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B9CD2-3949-4066-AF40-34313B44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DDC36-29E5-48F3-BC0F-E9946D7A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5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FEF6B-FE1F-4E0C-A0A2-D12D2035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04286-62D6-4A25-8A35-E8E22118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3801-76AF-4347-864C-B31F341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9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2B97-6722-4427-AE27-821D46DC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DBD12-9CF8-4596-9FA6-3BFBA31AC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37DC0-F0FD-4465-AD53-39609ED3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DECD7-F977-496D-8A53-4AEE4512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112B9-5563-461B-A544-ADD5C646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8DFA3-058F-4580-8004-755F6A67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1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7108-18E4-46D6-9FF5-8F3328D6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3ED6B-A1B6-44D4-97A9-C05C73692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6443F-D382-4713-BE88-7F561984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10B67-FEDC-460D-96E6-466794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4E281-19CE-4054-8D98-F23BF3D7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D7ED3-B6CA-45CB-88FE-5DC80F49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0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30B37-1819-4C06-97C2-76083CFD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4EE60-6B4A-4A86-86B7-1D27C501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87C99-6A06-42DA-8BB5-15206858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DD586-0B1C-47B9-A24B-F0B82C62E7B5}" type="datetimeFigureOut">
              <a:rPr lang="en-GB" smtClean="0"/>
              <a:t>21/03/2023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0BA3-5FE8-49DC-8114-DD75F78F2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03E94-DAD4-4F29-A863-161030FDE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DF0D-7A2C-4081-AC3F-280363E0E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53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exi.Ireland1@covwarkpt.nhs.uk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52650B15-E4F3-4AB4-841A-780D1CEA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" y="409086"/>
            <a:ext cx="1002619" cy="1002619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84DE1A1D-08BA-4A6D-8380-280483D0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48" y="3533775"/>
            <a:ext cx="6173877" cy="1876425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2023</a:t>
            </a:r>
          </a:p>
          <a:p>
            <a:pPr algn="l"/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E8ADF-D160-496F-B595-E7FF5DB48E6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241" y="739940"/>
            <a:ext cx="5231033" cy="611806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29F24638-09A5-4A21-A16F-2A1C73A19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55" y="2084011"/>
            <a:ext cx="8662410" cy="2479676"/>
          </a:xfrm>
        </p:spPr>
        <p:txBody>
          <a:bodyPr>
            <a:normAutofit fontScale="90000"/>
          </a:bodyPr>
          <a:lstStyle/>
          <a:p>
            <a:pPr algn="l"/>
            <a:r>
              <a:rPr lang="en-GB" sz="5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Confederation &amp; CWPT: Delivering Equity</a:t>
            </a:r>
            <a:br>
              <a:rPr lang="en-GB" sz="5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9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GB" sz="4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describing, </a:t>
            </a:r>
            <a:r>
              <a:rPr lang="en-GB" sz="49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GB" sz="4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delivering!</a:t>
            </a:r>
            <a:br>
              <a:rPr lang="en-GB" dirty="0"/>
            </a:b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30A42A-406D-4D28-9EEF-EBD9B2624354}"/>
              </a:ext>
            </a:extLst>
          </p:cNvPr>
          <p:cNvSpPr txBox="1">
            <a:spLocks/>
          </p:cNvSpPr>
          <p:nvPr/>
        </p:nvSpPr>
        <p:spPr>
          <a:xfrm>
            <a:off x="960348" y="5600700"/>
            <a:ext cx="6928578" cy="757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Lexi Ireland – Strategic Lead for Health Inequalities, CWPT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7497C84-BB64-455D-9CBB-A278F820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69" y="95993"/>
            <a:ext cx="3028687" cy="11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>
            <a:extLst>
              <a:ext uri="{FF2B5EF4-FFF2-40B4-BE49-F238E27FC236}">
                <a16:creationId xmlns:a16="http://schemas.microsoft.com/office/drawing/2014/main" id="{6D405F0C-47F0-4B8C-A867-F58302E61E86}"/>
              </a:ext>
            </a:extLst>
          </p:cNvPr>
          <p:cNvSpPr txBox="1">
            <a:spLocks/>
          </p:cNvSpPr>
          <p:nvPr/>
        </p:nvSpPr>
        <p:spPr>
          <a:xfrm>
            <a:off x="409867" y="915590"/>
            <a:ext cx="9400883" cy="889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approach</a:t>
            </a:r>
            <a:endParaRPr lang="en-NZ" altLang="en-US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0">
            <a:extLst>
              <a:ext uri="{FF2B5EF4-FFF2-40B4-BE49-F238E27FC236}">
                <a16:creationId xmlns:a16="http://schemas.microsoft.com/office/drawing/2014/main" id="{B06E6F68-F4DB-449B-9EF4-0CCCCF311C9A}"/>
              </a:ext>
            </a:extLst>
          </p:cNvPr>
          <p:cNvSpPr txBox="1">
            <a:spLocks/>
          </p:cNvSpPr>
          <p:nvPr/>
        </p:nvSpPr>
        <p:spPr>
          <a:xfrm>
            <a:off x="409867" y="2303021"/>
            <a:ext cx="11060751" cy="439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D6CF9-4E75-4B90-8284-2DE59EF71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7" y="377447"/>
            <a:ext cx="1295108" cy="141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76EBE-A083-4498-B2E8-E839BAA50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42" y="0"/>
            <a:ext cx="3489158" cy="10929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40CAC-F2FA-46B0-90B1-CDFDF996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67" y="1360170"/>
            <a:ext cx="11515141" cy="5120383"/>
          </a:xfrm>
          <a:prstGeom prst="rect">
            <a:avLst/>
          </a:prstGeom>
        </p:spPr>
      </p:pic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F46F0FC6-DAA9-427F-B4B8-C39F376C0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" y="6022256"/>
            <a:ext cx="678281" cy="6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F46F0FC6-DAA9-427F-B4B8-C39F376C0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2" y="5959642"/>
            <a:ext cx="678281" cy="678281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6D405F0C-47F0-4B8C-A867-F58302E61E86}"/>
              </a:ext>
            </a:extLst>
          </p:cNvPr>
          <p:cNvSpPr txBox="1">
            <a:spLocks/>
          </p:cNvSpPr>
          <p:nvPr/>
        </p:nvSpPr>
        <p:spPr>
          <a:xfrm>
            <a:off x="266992" y="669352"/>
            <a:ext cx="8572208" cy="1374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&amp; how?</a:t>
            </a: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D6CF9-4E75-4B90-8284-2DE59EF7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7" y="377447"/>
            <a:ext cx="1295108" cy="141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76EBE-A083-4498-B2E8-E839BAA50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42" y="0"/>
            <a:ext cx="3489158" cy="109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73431-ED64-4852-A9EC-20FCDC74C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21" y="1243669"/>
            <a:ext cx="10138410" cy="55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E76EBE-A083-4498-B2E8-E839BAA50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42" y="0"/>
            <a:ext cx="3489158" cy="1092903"/>
          </a:xfrm>
          <a:prstGeom prst="rect">
            <a:avLst/>
          </a:prstGeom>
        </p:spPr>
      </p:pic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F46F0FC6-DAA9-427F-B4B8-C39F376C0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2" y="5959642"/>
            <a:ext cx="678281" cy="678281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6D405F0C-47F0-4B8C-A867-F58302E61E86}"/>
              </a:ext>
            </a:extLst>
          </p:cNvPr>
          <p:cNvSpPr txBox="1">
            <a:spLocks/>
          </p:cNvSpPr>
          <p:nvPr/>
        </p:nvSpPr>
        <p:spPr>
          <a:xfrm>
            <a:off x="272375" y="344224"/>
            <a:ext cx="9059889" cy="247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How the approach has helped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7" name="Subtitle 20">
            <a:extLst>
              <a:ext uri="{FF2B5EF4-FFF2-40B4-BE49-F238E27FC236}">
                <a16:creationId xmlns:a16="http://schemas.microsoft.com/office/drawing/2014/main" id="{B06E6F68-F4DB-449B-9EF4-0CCCCF311C9A}"/>
              </a:ext>
            </a:extLst>
          </p:cNvPr>
          <p:cNvSpPr txBox="1">
            <a:spLocks/>
          </p:cNvSpPr>
          <p:nvPr/>
        </p:nvSpPr>
        <p:spPr>
          <a:xfrm>
            <a:off x="666750" y="1813189"/>
            <a:ext cx="10858500" cy="4824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D6CF9-4E75-4B90-8284-2DE59EF71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7" y="377447"/>
            <a:ext cx="1295108" cy="14113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BBAE810-C178-40C7-A4D8-36C891ABEACE}"/>
              </a:ext>
            </a:extLst>
          </p:cNvPr>
          <p:cNvGrpSpPr/>
          <p:nvPr/>
        </p:nvGrpSpPr>
        <p:grpSpPr>
          <a:xfrm>
            <a:off x="637507" y="1389062"/>
            <a:ext cx="10595268" cy="2479676"/>
            <a:chOff x="615702" y="1904556"/>
            <a:chExt cx="10527030" cy="2416181"/>
          </a:xfrm>
        </p:grpSpPr>
        <p:sp>
          <p:nvSpPr>
            <p:cNvPr id="28" name="Callout: Down Arrow 27">
              <a:extLst>
                <a:ext uri="{FF2B5EF4-FFF2-40B4-BE49-F238E27FC236}">
                  <a16:creationId xmlns:a16="http://schemas.microsoft.com/office/drawing/2014/main" id="{CCFE8AAA-79D9-4598-8B21-ED8AC8DDCB35}"/>
                </a:ext>
              </a:extLst>
            </p:cNvPr>
            <p:cNvSpPr/>
            <p:nvPr/>
          </p:nvSpPr>
          <p:spPr>
            <a:xfrm>
              <a:off x="615702" y="1904556"/>
              <a:ext cx="10527030" cy="2416181"/>
            </a:xfrm>
            <a:prstGeom prst="downArrowCallout">
              <a:avLst>
                <a:gd name="adj1" fmla="val 12703"/>
                <a:gd name="adj2" fmla="val 18027"/>
                <a:gd name="adj3" fmla="val 8949"/>
                <a:gd name="adj4" fmla="val 589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CEBB35-C096-4FF5-8971-FAEB5D1BB9BB}"/>
                </a:ext>
              </a:extLst>
            </p:cNvPr>
            <p:cNvSpPr txBox="1"/>
            <p:nvPr/>
          </p:nvSpPr>
          <p:spPr>
            <a:xfrm>
              <a:off x="7189230" y="2440047"/>
              <a:ext cx="1577340" cy="3334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Digital Poverty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D1F4D5-65A7-4881-B060-16AE447F0072}"/>
                </a:ext>
              </a:extLst>
            </p:cNvPr>
            <p:cNvSpPr txBox="1"/>
            <p:nvPr/>
          </p:nvSpPr>
          <p:spPr>
            <a:xfrm>
              <a:off x="2825499" y="2889583"/>
              <a:ext cx="2163979" cy="3334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Accessible Language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FDF95-A310-418F-8FE2-BEFE8124C8FF}"/>
                </a:ext>
              </a:extLst>
            </p:cNvPr>
            <p:cNvSpPr txBox="1"/>
            <p:nvPr/>
          </p:nvSpPr>
          <p:spPr>
            <a:xfrm>
              <a:off x="3690197" y="2461113"/>
              <a:ext cx="3348790" cy="3334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Culturally Appropriate Treatment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63507E-3877-47AF-8EAD-F3DE48753168}"/>
                </a:ext>
              </a:extLst>
            </p:cNvPr>
            <p:cNvSpPr txBox="1"/>
            <p:nvPr/>
          </p:nvSpPr>
          <p:spPr>
            <a:xfrm>
              <a:off x="716945" y="2477194"/>
              <a:ext cx="2823009" cy="3334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Data Recording and Quality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C31CEC-4E00-4A1B-969B-E162CC655D8E}"/>
                </a:ext>
              </a:extLst>
            </p:cNvPr>
            <p:cNvSpPr txBox="1"/>
            <p:nvPr/>
          </p:nvSpPr>
          <p:spPr>
            <a:xfrm>
              <a:off x="5159048" y="2903284"/>
              <a:ext cx="2609457" cy="3334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Withheld Phone Numbers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1871D-4502-436B-93DA-AB40A616158B}"/>
                </a:ext>
              </a:extLst>
            </p:cNvPr>
            <p:cNvSpPr txBox="1"/>
            <p:nvPr/>
          </p:nvSpPr>
          <p:spPr>
            <a:xfrm>
              <a:off x="6496496" y="2003441"/>
              <a:ext cx="1790403" cy="3334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Poverty Proofing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EFD2BC-F966-4CA9-85C5-AB7648FA2345}"/>
                </a:ext>
              </a:extLst>
            </p:cNvPr>
            <p:cNvSpPr txBox="1"/>
            <p:nvPr/>
          </p:nvSpPr>
          <p:spPr>
            <a:xfrm>
              <a:off x="8886863" y="2427013"/>
              <a:ext cx="1501086" cy="3334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Embed HEAT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F243EC-8379-45B3-ADF5-FE2E915C6DDA}"/>
                </a:ext>
              </a:extLst>
            </p:cNvPr>
            <p:cNvSpPr txBox="1"/>
            <p:nvPr/>
          </p:nvSpPr>
          <p:spPr>
            <a:xfrm>
              <a:off x="8448581" y="1996088"/>
              <a:ext cx="2358486" cy="3334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Prioritise Waiting Lists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89753F-8CDB-4195-899F-E2857928C3F8}"/>
                </a:ext>
              </a:extLst>
            </p:cNvPr>
            <p:cNvSpPr txBox="1"/>
            <p:nvPr/>
          </p:nvSpPr>
          <p:spPr>
            <a:xfrm>
              <a:off x="4536523" y="1999974"/>
              <a:ext cx="1790404" cy="3334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IAPT DNA Rates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557BAF-0FD6-4096-A9EC-4A643FE78E45}"/>
                </a:ext>
              </a:extLst>
            </p:cNvPr>
            <p:cNvSpPr txBox="1"/>
            <p:nvPr/>
          </p:nvSpPr>
          <p:spPr>
            <a:xfrm>
              <a:off x="769619" y="2897241"/>
              <a:ext cx="1912228" cy="3334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PC Access for LDA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7ED669-774C-4F05-BBED-6AD390E257B8}"/>
                </a:ext>
              </a:extLst>
            </p:cNvPr>
            <p:cNvSpPr txBox="1"/>
            <p:nvPr/>
          </p:nvSpPr>
          <p:spPr>
            <a:xfrm>
              <a:off x="830569" y="1996088"/>
              <a:ext cx="3587213" cy="3334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Paediatric Respiratory Physiotherapy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4D6054-F785-45B2-B838-6091796D8897}"/>
                </a:ext>
              </a:extLst>
            </p:cNvPr>
            <p:cNvSpPr txBox="1"/>
            <p:nvPr/>
          </p:nvSpPr>
          <p:spPr>
            <a:xfrm>
              <a:off x="7890995" y="2889550"/>
              <a:ext cx="2823009" cy="3334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Autism Assessment Access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6385FF3-BA01-46A0-97A7-4201F9921924}"/>
              </a:ext>
            </a:extLst>
          </p:cNvPr>
          <p:cNvSpPr txBox="1"/>
          <p:nvPr/>
        </p:nvSpPr>
        <p:spPr>
          <a:xfrm>
            <a:off x="796930" y="5250816"/>
            <a:ext cx="10243756" cy="461665"/>
          </a:xfrm>
          <a:prstGeom prst="rect">
            <a:avLst/>
          </a:prstGeom>
          <a:solidFill>
            <a:srgbClr val="FF8B8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Mental Health Act Detentions of people from Black ethnicity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17CFAC-C1AF-4E1D-9A80-F7E76914726B}"/>
              </a:ext>
            </a:extLst>
          </p:cNvPr>
          <p:cNvSpPr txBox="1"/>
          <p:nvPr/>
        </p:nvSpPr>
        <p:spPr>
          <a:xfrm>
            <a:off x="792422" y="5804291"/>
            <a:ext cx="10243756" cy="461665"/>
          </a:xfrm>
          <a:prstGeom prst="rect">
            <a:avLst/>
          </a:prstGeom>
          <a:solidFill>
            <a:srgbClr val="FF8B8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algn="ctr"/>
            <a:r>
              <a:rPr lang="en-GB" sz="2400" dirty="0"/>
              <a:t>Cancer Screening for LDA and SMI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DE2125-1FD3-4575-9354-6234CF46F0B7}"/>
              </a:ext>
            </a:extLst>
          </p:cNvPr>
          <p:cNvSpPr/>
          <p:nvPr/>
        </p:nvSpPr>
        <p:spPr>
          <a:xfrm>
            <a:off x="3051169" y="2900301"/>
            <a:ext cx="2366010" cy="872038"/>
          </a:xfrm>
          <a:prstGeom prst="ellipse">
            <a:avLst/>
          </a:prstGeom>
          <a:solidFill>
            <a:srgbClr val="FA9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Step 1. Intelligence Gathering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97788758-35FE-4A44-BA5D-D4B63E59D1D2}"/>
              </a:ext>
            </a:extLst>
          </p:cNvPr>
          <p:cNvSpPr/>
          <p:nvPr/>
        </p:nvSpPr>
        <p:spPr>
          <a:xfrm>
            <a:off x="5619319" y="4655967"/>
            <a:ext cx="589961" cy="558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D112F-5521-417F-8489-E0E105E3361B}"/>
              </a:ext>
            </a:extLst>
          </p:cNvPr>
          <p:cNvSpPr/>
          <p:nvPr/>
        </p:nvSpPr>
        <p:spPr>
          <a:xfrm>
            <a:off x="4234174" y="3941397"/>
            <a:ext cx="3505329" cy="678281"/>
          </a:xfrm>
          <a:prstGeom prst="rect">
            <a:avLst/>
          </a:prstGeom>
          <a:solidFill>
            <a:srgbClr val="FA9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Step 2. Analysis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22007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F46F0FC6-DAA9-427F-B4B8-C39F376C0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2" y="5959642"/>
            <a:ext cx="678281" cy="678281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6D405F0C-47F0-4B8C-A867-F58302E61E86}"/>
              </a:ext>
            </a:extLst>
          </p:cNvPr>
          <p:cNvSpPr txBox="1">
            <a:spLocks/>
          </p:cNvSpPr>
          <p:nvPr/>
        </p:nvSpPr>
        <p:spPr>
          <a:xfrm>
            <a:off x="341542" y="691774"/>
            <a:ext cx="9724733" cy="2361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D6CF9-4E75-4B90-8284-2DE59EF7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7" y="377447"/>
            <a:ext cx="1295108" cy="141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76EBE-A083-4498-B2E8-E839BAA50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42" y="0"/>
            <a:ext cx="3489158" cy="1092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9D669-9F66-49B5-9658-46C0655B837E}"/>
              </a:ext>
            </a:extLst>
          </p:cNvPr>
          <p:cNvSpPr txBox="1"/>
          <p:nvPr/>
        </p:nvSpPr>
        <p:spPr>
          <a:xfrm>
            <a:off x="945273" y="2228850"/>
            <a:ext cx="103018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Step 3. Defining problems</a:t>
            </a:r>
          </a:p>
          <a:p>
            <a:endParaRPr lang="en-GB" sz="3200" dirty="0"/>
          </a:p>
          <a:p>
            <a:r>
              <a:rPr lang="en-GB" sz="3200" dirty="0"/>
              <a:t>Step 4. Co-designing Solutions</a:t>
            </a:r>
          </a:p>
          <a:p>
            <a:endParaRPr lang="en-GB" sz="3200" dirty="0"/>
          </a:p>
          <a:p>
            <a:r>
              <a:rPr lang="en-GB" sz="3200" dirty="0"/>
              <a:t>Step 5. Critical 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77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E76EBE-A083-4498-B2E8-E839BAA50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42" y="0"/>
            <a:ext cx="3489158" cy="1092903"/>
          </a:xfrm>
          <a:prstGeom prst="rect">
            <a:avLst/>
          </a:prstGeom>
        </p:spPr>
      </p:pic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F46F0FC6-DAA9-427F-B4B8-C39F376C0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2" y="5959642"/>
            <a:ext cx="678281" cy="678281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6D405F0C-47F0-4B8C-A867-F58302E61E86}"/>
              </a:ext>
            </a:extLst>
          </p:cNvPr>
          <p:cNvSpPr txBox="1">
            <a:spLocks/>
          </p:cNvSpPr>
          <p:nvPr/>
        </p:nvSpPr>
        <p:spPr>
          <a:xfrm>
            <a:off x="341542" y="691774"/>
            <a:ext cx="10108744" cy="96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 Detentions – Example Process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D6CF9-4E75-4B90-8284-2DE59EF71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7" y="377447"/>
            <a:ext cx="1295108" cy="141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9D669-9F66-49B5-9658-46C0655B837E}"/>
              </a:ext>
            </a:extLst>
          </p:cNvPr>
          <p:cNvSpPr txBox="1"/>
          <p:nvPr/>
        </p:nvSpPr>
        <p:spPr>
          <a:xfrm>
            <a:off x="606132" y="1544373"/>
            <a:ext cx="103018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Step 1 – Intelligence Gathering: we spoke to a range local communities, staff and VCSE who raised this as a priority Health Inequalities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Step 2 – Analysis &amp; Data Interpretation: exploration of data showed that the national picture is stark: people from Asian backgrounds are </a:t>
            </a:r>
            <a:r>
              <a:rPr lang="en-GB" b="1" dirty="0"/>
              <a:t>60% more likely </a:t>
            </a:r>
            <a:r>
              <a:rPr lang="en-GB" dirty="0"/>
              <a:t>to be detained than white counterparts, and people from Black backgrounds are </a:t>
            </a:r>
            <a:r>
              <a:rPr lang="en-GB" b="1" dirty="0"/>
              <a:t>5 times more likely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Compared to local figures – in Coventry &amp; Warwickshire, people from Asian backgrounds </a:t>
            </a:r>
            <a:r>
              <a:rPr lang="en-GB" b="1" dirty="0"/>
              <a:t>less likely </a:t>
            </a:r>
            <a:r>
              <a:rPr lang="en-GB" dirty="0"/>
              <a:t>to be detained and people from Black backgrounds are </a:t>
            </a:r>
            <a:r>
              <a:rPr lang="en-GB" b="1" dirty="0"/>
              <a:t>3.3 times more likely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776E3-47C4-4452-B580-154C45A38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0" y="3575698"/>
            <a:ext cx="4626989" cy="240284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38564-2169-4BF2-A709-2CA25941F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0" y="3562528"/>
            <a:ext cx="4268849" cy="240255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AEA39-4E0E-417F-BAA9-67F64E549BE4}"/>
              </a:ext>
            </a:extLst>
          </p:cNvPr>
          <p:cNvSpPr txBox="1"/>
          <p:nvPr/>
        </p:nvSpPr>
        <p:spPr>
          <a:xfrm>
            <a:off x="10447421" y="1544373"/>
            <a:ext cx="215169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7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EE050-D4C7-4D69-AFAF-2B7E7F58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28" y="1839277"/>
            <a:ext cx="11461543" cy="3567113"/>
          </a:xfrm>
          <a:prstGeom prst="rect">
            <a:avLst/>
          </a:prstGeom>
        </p:spPr>
      </p:pic>
      <p:sp>
        <p:nvSpPr>
          <p:cNvPr id="7" name="Title 18">
            <a:extLst>
              <a:ext uri="{FF2B5EF4-FFF2-40B4-BE49-F238E27FC236}">
                <a16:creationId xmlns:a16="http://schemas.microsoft.com/office/drawing/2014/main" id="{27392C3C-2A89-45FA-B962-2BC4A51CEB88}"/>
              </a:ext>
            </a:extLst>
          </p:cNvPr>
          <p:cNvSpPr txBox="1">
            <a:spLocks/>
          </p:cNvSpPr>
          <p:nvPr/>
        </p:nvSpPr>
        <p:spPr>
          <a:xfrm>
            <a:off x="341542" y="691774"/>
            <a:ext cx="10108744" cy="96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 – 3. Defining Problems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1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DD0E09-1781-4F09-9BB5-1894A8A25E4D}"/>
              </a:ext>
            </a:extLst>
          </p:cNvPr>
          <p:cNvGrpSpPr/>
          <p:nvPr/>
        </p:nvGrpSpPr>
        <p:grpSpPr>
          <a:xfrm>
            <a:off x="2669309" y="744561"/>
            <a:ext cx="9522691" cy="6118060"/>
            <a:chOff x="1430302" y="525244"/>
            <a:chExt cx="9240567" cy="60422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8E8ADF-D160-496F-B595-E7FF5DB48E6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4813" y="525244"/>
              <a:ext cx="5076056" cy="6042264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432386-ED3B-4C38-A699-B25102D5B929}"/>
                </a:ext>
              </a:extLst>
            </p:cNvPr>
            <p:cNvSpPr/>
            <p:nvPr/>
          </p:nvSpPr>
          <p:spPr>
            <a:xfrm>
              <a:off x="1430302" y="4507001"/>
              <a:ext cx="1342751" cy="1353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29F24638-09A5-4A21-A16F-2A1C73A19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668" y="1605256"/>
            <a:ext cx="7845756" cy="2479676"/>
          </a:xfrm>
        </p:spPr>
        <p:txBody>
          <a:bodyPr>
            <a:normAutofit/>
          </a:bodyPr>
          <a:lstStyle/>
          <a:p>
            <a:pPr algn="l"/>
            <a:r>
              <a:rPr lang="en-GB" sz="5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br>
              <a:rPr lang="en-GB" dirty="0"/>
            </a:br>
            <a:endParaRPr lang="en-GB" dirty="0"/>
          </a:p>
        </p:txBody>
      </p:sp>
      <p:pic>
        <p:nvPicPr>
          <p:cNvPr id="17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52650B15-E4F3-4AB4-841A-780D1CEAA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" y="409086"/>
            <a:ext cx="1002619" cy="1002619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84DE1A1D-08BA-4A6D-8380-280483D0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48" y="3825757"/>
            <a:ext cx="6078627" cy="2321332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 Ireland </a:t>
            </a: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Lexi.Ireland1@covwarkpt.nhs.uk</a:t>
            </a:r>
            <a:endParaRPr lang="en-GB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8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13F67F1DA0145A7DD9398A4CAE58B" ma:contentTypeVersion="14" ma:contentTypeDescription="Create a new document." ma:contentTypeScope="" ma:versionID="85619dce1e3a2f09b4aebc82e70d67d8">
  <xsd:schema xmlns:xsd="http://www.w3.org/2001/XMLSchema" xmlns:xs="http://www.w3.org/2001/XMLSchema" xmlns:p="http://schemas.microsoft.com/office/2006/metadata/properties" xmlns:ns2="0e0be592-6f19-489a-b5f0-bb30b9a942bd" xmlns:ns3="71bbfdc0-89f8-4be6-872f-48facb36511d" targetNamespace="http://schemas.microsoft.com/office/2006/metadata/properties" ma:root="true" ma:fieldsID="8b58928843b00990b21500804fedd2e0" ns2:_="" ns3:_="">
    <xsd:import namespace="0e0be592-6f19-489a-b5f0-bb30b9a942bd"/>
    <xsd:import namespace="71bbfdc0-89f8-4be6-872f-48facb3651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be592-6f19-489a-b5f0-bb30b9a94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9f334ec-5907-4406-9c20-eeaa5f585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bfdc0-89f8-4be6-872f-48facb3651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b3c2df6-5991-435b-90aa-12d74948b136}" ma:internalName="TaxCatchAll" ma:showField="CatchAllData" ma:web="71bbfdc0-89f8-4be6-872f-48facb3651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bbfdc0-89f8-4be6-872f-48facb36511d" xsi:nil="true"/>
    <lcf76f155ced4ddcb4097134ff3c332f xmlns="0e0be592-6f19-489a-b5f0-bb30b9a942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6FB717-1029-4D9A-9B9C-95AC8B6C2948}"/>
</file>

<file path=customXml/itemProps2.xml><?xml version="1.0" encoding="utf-8"?>
<ds:datastoreItem xmlns:ds="http://schemas.openxmlformats.org/officeDocument/2006/customXml" ds:itemID="{91C3BE9F-51C1-4E9A-B75C-52BD62A48AB5}"/>
</file>

<file path=customXml/itemProps3.xml><?xml version="1.0" encoding="utf-8"?>
<ds:datastoreItem xmlns:ds="http://schemas.openxmlformats.org/officeDocument/2006/customXml" ds:itemID="{D2346971-4FB9-455F-9490-948CA8A2D4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NHS Confederation &amp; CWPT: Delivering Equity Stop describing, start delivering!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2023-03-21T12:39:52Z</dcterms:created>
  <dcterms:modified xsi:type="dcterms:W3CDTF">2023-03-21T15:17:55Z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0x0101000C713F67F1DA0145A7DD9398A4CAE58B</vt:lpwstr>
  </property>
  <property fmtid="{D5CDD505-2E9C-101B-9397-08002B2CF9AE}" pid="3" name="MediaServiceImageTags">
    <vt:lpwstr/>
  </property>
</Properties>
</file>